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4" r:id="rId3"/>
    <p:sldId id="265" r:id="rId4"/>
    <p:sldId id="261" r:id="rId5"/>
    <p:sldId id="267" r:id="rId6"/>
  </p:sldIdLst>
  <p:sldSz cx="14630400" cy="8229600"/>
  <p:notesSz cx="8229600" cy="14630400"/>
  <p:embeddedFontLst>
    <p:embeddedFont>
      <p:font typeface="Geist" pitchFamily="2" charset="77"/>
      <p:regular r:id="rId8"/>
    </p:embeddedFont>
    <p:embeddedFont>
      <p:font typeface="Mangal" panose="02040503050203030202" pitchFamily="18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11C"/>
    <a:srgbClr val="0F111F"/>
    <a:srgbClr val="0F1525"/>
    <a:srgbClr val="0F182A"/>
    <a:srgbClr val="12182A"/>
    <a:srgbClr val="121C2D"/>
    <a:srgbClr val="11202D"/>
    <a:srgbClr val="112031"/>
    <a:srgbClr val="121E2E"/>
    <a:srgbClr val="0F0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76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159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31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ADDE-EE50-E365-DC18-0E1D76DA4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5A012-8F3D-A1E2-0DB3-7F6FAB185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56B95-5897-1760-3BD9-9F84B515E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C6C9D-D3DB-2952-F8D2-44B2BEA9D1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6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8894-F358-6CE2-CCDB-276B2644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58AB1-B356-EF5F-BC4F-1520E2378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C8A83-C9DC-E1C6-459E-4B6E2B8B1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E354-B367-C0E6-2C93-C69F5902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1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733B-CBC9-7AE7-B27C-C8CE08229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4BAA6-B6E3-55F2-F472-E49AD9B39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CAA4D-B51D-E8EE-DB88-F9530204E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306D1-B990-FA86-4D3D-2CCD70C0B5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8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Kyledeguire.github.io" TargetMode="Externa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36" y="5059725"/>
            <a:ext cx="979816" cy="97981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88" y="5059725"/>
            <a:ext cx="979816" cy="97981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128" y="5059725"/>
            <a:ext cx="979816" cy="979816"/>
          </a:xfrm>
          <a:prstGeom prst="rect">
            <a:avLst/>
          </a:prstGeom>
        </p:spPr>
      </p:pic>
      <p:sp>
        <p:nvSpPr>
          <p:cNvPr id="61" name="Text 47"/>
          <p:cNvSpPr/>
          <p:nvPr/>
        </p:nvSpPr>
        <p:spPr>
          <a:xfrm>
            <a:off x="396835" y="9381053"/>
            <a:ext cx="403169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Sharpening the Tools</a:t>
            </a:r>
            <a:endParaRPr lang="en-US" sz="3050" dirty="0"/>
          </a:p>
        </p:txBody>
      </p:sp>
      <p:pic>
        <p:nvPicPr>
          <p:cNvPr id="62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41" y="10041076"/>
            <a:ext cx="170021" cy="221099"/>
          </a:xfrm>
          <a:prstGeom prst="rect">
            <a:avLst/>
          </a:prstGeom>
        </p:spPr>
      </p:pic>
      <p:sp>
        <p:nvSpPr>
          <p:cNvPr id="63" name="Text 48"/>
          <p:cNvSpPr/>
          <p:nvPr/>
        </p:nvSpPr>
        <p:spPr>
          <a:xfrm>
            <a:off x="765334" y="10059591"/>
            <a:ext cx="180415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Quality is Paramount</a:t>
            </a:r>
            <a:endParaRPr lang="en-US" sz="1100" dirty="0"/>
          </a:p>
        </p:txBody>
      </p:sp>
      <p:sp>
        <p:nvSpPr>
          <p:cNvPr id="64" name="Text 49"/>
          <p:cNvSpPr/>
          <p:nvPr/>
        </p:nvSpPr>
        <p:spPr>
          <a:xfrm>
            <a:off x="765334" y="10311884"/>
            <a:ext cx="414920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Accurate and diverse data is the foundation for effective AI models. Continuous refinement is key.</a:t>
            </a:r>
            <a:endParaRPr lang="en-US" sz="850" dirty="0"/>
          </a:p>
        </p:txBody>
      </p:sp>
      <p:pic>
        <p:nvPicPr>
          <p:cNvPr id="6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732" y="10041076"/>
            <a:ext cx="170021" cy="221099"/>
          </a:xfrm>
          <a:prstGeom prst="rect">
            <a:avLst/>
          </a:prstGeom>
        </p:spPr>
      </p:pic>
      <p:sp>
        <p:nvSpPr>
          <p:cNvPr id="66" name="Text 50"/>
          <p:cNvSpPr/>
          <p:nvPr/>
        </p:nvSpPr>
        <p:spPr>
          <a:xfrm>
            <a:off x="5424726" y="10059591"/>
            <a:ext cx="142898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Iterative AI Adoption</a:t>
            </a:r>
            <a:endParaRPr lang="en-US" sz="1100" dirty="0"/>
          </a:p>
        </p:txBody>
      </p:sp>
      <p:sp>
        <p:nvSpPr>
          <p:cNvPr id="67" name="Text 51"/>
          <p:cNvSpPr/>
          <p:nvPr/>
        </p:nvSpPr>
        <p:spPr>
          <a:xfrm>
            <a:off x="5424726" y="10311884"/>
            <a:ext cx="4149328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 AI integration is a journey, not a destination. Adapt, learn, and iterate constantly.</a:t>
            </a:r>
            <a:endParaRPr lang="en-US" sz="850" dirty="0"/>
          </a:p>
        </p:txBody>
      </p:sp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243" y="10041076"/>
            <a:ext cx="170021" cy="221099"/>
          </a:xfrm>
          <a:prstGeom prst="rect">
            <a:avLst/>
          </a:prstGeom>
        </p:spPr>
      </p:pic>
      <p:sp>
        <p:nvSpPr>
          <p:cNvPr id="69" name="Text 52"/>
          <p:cNvSpPr/>
          <p:nvPr/>
        </p:nvSpPr>
        <p:spPr>
          <a:xfrm>
            <a:off x="10084237" y="10059591"/>
            <a:ext cx="165425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Human Context Matters</a:t>
            </a:r>
            <a:endParaRPr lang="en-US" sz="1100" dirty="0"/>
          </a:p>
        </p:txBody>
      </p:sp>
      <p:sp>
        <p:nvSpPr>
          <p:cNvPr id="70" name="Text 53"/>
          <p:cNvSpPr/>
          <p:nvPr/>
        </p:nvSpPr>
        <p:spPr>
          <a:xfrm>
            <a:off x="10084237" y="10311884"/>
            <a:ext cx="414920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amplifies human capabilities; understanding human needs and ethics guides development.</a:t>
            </a:r>
            <a:endParaRPr lang="en-US" sz="850" dirty="0"/>
          </a:p>
        </p:txBody>
      </p:sp>
      <p:sp>
        <p:nvSpPr>
          <p:cNvPr id="71" name="Shape 54"/>
          <p:cNvSpPr/>
          <p:nvPr/>
        </p:nvSpPr>
        <p:spPr>
          <a:xfrm>
            <a:off x="396835" y="10790889"/>
            <a:ext cx="13836729" cy="21788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55"/>
          <p:cNvSpPr/>
          <p:nvPr/>
        </p:nvSpPr>
        <p:spPr>
          <a:xfrm>
            <a:off x="396835" y="10982682"/>
            <a:ext cx="416004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What's the Next Tool?</a:t>
            </a:r>
            <a:endParaRPr lang="en-US" sz="3050" dirty="0"/>
          </a:p>
        </p:txBody>
      </p:sp>
      <p:sp>
        <p:nvSpPr>
          <p:cNvPr id="73" name="Shape 56"/>
          <p:cNvSpPr/>
          <p:nvPr/>
        </p:nvSpPr>
        <p:spPr>
          <a:xfrm>
            <a:off x="396835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57"/>
          <p:cNvSpPr/>
          <p:nvPr/>
        </p:nvSpPr>
        <p:spPr>
          <a:xfrm>
            <a:off x="517803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Mobile Deployment</a:t>
            </a:r>
            <a:endParaRPr lang="en-US" sz="1100" dirty="0"/>
          </a:p>
        </p:txBody>
      </p:sp>
      <p:sp>
        <p:nvSpPr>
          <p:cNvPr id="75" name="Text 58"/>
          <p:cNvSpPr/>
          <p:nvPr/>
        </p:nvSpPr>
        <p:spPr>
          <a:xfrm>
            <a:off x="517803" y="12034480"/>
            <a:ext cx="4294703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Bringing AI capabilities to users on-the-go with seamless mobile integration.</a:t>
            </a:r>
            <a:endParaRPr lang="en-US" sz="850" dirty="0"/>
          </a:p>
        </p:txBody>
      </p:sp>
      <p:sp>
        <p:nvSpPr>
          <p:cNvPr id="76" name="Shape 59"/>
          <p:cNvSpPr/>
          <p:nvPr/>
        </p:nvSpPr>
        <p:spPr>
          <a:xfrm>
            <a:off x="5046821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7" name="Text 60"/>
          <p:cNvSpPr/>
          <p:nvPr/>
        </p:nvSpPr>
        <p:spPr>
          <a:xfrm>
            <a:off x="5167789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CX Exploration</a:t>
            </a:r>
            <a:endParaRPr lang="en-US" sz="1100" dirty="0"/>
          </a:p>
        </p:txBody>
      </p:sp>
      <p:sp>
        <p:nvSpPr>
          <p:cNvPr id="78" name="Text 61"/>
          <p:cNvSpPr/>
          <p:nvPr/>
        </p:nvSpPr>
        <p:spPr>
          <a:xfrm>
            <a:off x="5167789" y="12034480"/>
            <a:ext cx="4294703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Investigating how AI can redefine and enhance customer experiences across touchpoints.</a:t>
            </a:r>
            <a:endParaRPr lang="en-US" sz="850" dirty="0"/>
          </a:p>
        </p:txBody>
      </p:sp>
      <p:sp>
        <p:nvSpPr>
          <p:cNvPr id="79" name="Shape 62"/>
          <p:cNvSpPr/>
          <p:nvPr/>
        </p:nvSpPr>
        <p:spPr>
          <a:xfrm>
            <a:off x="9696807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0" name="Text 63"/>
          <p:cNvSpPr/>
          <p:nvPr/>
        </p:nvSpPr>
        <p:spPr>
          <a:xfrm>
            <a:off x="9817775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Expanding Toolbox</a:t>
            </a:r>
            <a:endParaRPr lang="en-US" sz="1100" dirty="0"/>
          </a:p>
        </p:txBody>
      </p:sp>
      <p:sp>
        <p:nvSpPr>
          <p:cNvPr id="81" name="Text 64"/>
          <p:cNvSpPr/>
          <p:nvPr/>
        </p:nvSpPr>
        <p:spPr>
          <a:xfrm>
            <a:off x="9817775" y="12034480"/>
            <a:ext cx="4294703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Continuously learning new frameworks, techniques, and strategic applications for AI.</a:t>
            </a:r>
            <a:endParaRPr lang="en-US" sz="850" dirty="0"/>
          </a:p>
        </p:txBody>
      </p:sp>
      <p:sp>
        <p:nvSpPr>
          <p:cNvPr id="82" name="Text 65"/>
          <p:cNvSpPr/>
          <p:nvPr/>
        </p:nvSpPr>
        <p:spPr>
          <a:xfrm>
            <a:off x="396835" y="12577763"/>
            <a:ext cx="138367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Which AI tool should every consultant master first? Share your thoughts!</a:t>
            </a:r>
            <a:endParaRPr lang="en-US" sz="85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077363-048A-10AC-BFF7-DC827918CCB8}"/>
              </a:ext>
            </a:extLst>
          </p:cNvPr>
          <p:cNvSpPr txBox="1"/>
          <p:nvPr/>
        </p:nvSpPr>
        <p:spPr>
          <a:xfrm>
            <a:off x="646997" y="409516"/>
            <a:ext cx="7819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Rounded MT Bold" panose="020F0704030504030204" pitchFamily="34" charset="77"/>
                <a:cs typeface="Mangal" panose="02040503050203030202" pitchFamily="18" charset="0"/>
              </a:rPr>
              <a:t>Building AI Strategy + Adoption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C7E238-F5E5-0EF3-EB12-375ACB6B7DE1}"/>
              </a:ext>
            </a:extLst>
          </p:cNvPr>
          <p:cNvSpPr txBox="1"/>
          <p:nvPr/>
        </p:nvSpPr>
        <p:spPr>
          <a:xfrm>
            <a:off x="646997" y="2877222"/>
            <a:ext cx="8815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The RAG Identity!</a:t>
            </a:r>
          </a:p>
          <a:p>
            <a:r>
              <a:rPr lang="en-US" sz="32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Part 3 – NEW Update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DA3064-C23D-8618-AC60-BEFD43BF1F76}"/>
              </a:ext>
            </a:extLst>
          </p:cNvPr>
          <p:cNvSpPr txBox="1"/>
          <p:nvPr/>
        </p:nvSpPr>
        <p:spPr>
          <a:xfrm>
            <a:off x="1992781" y="5059725"/>
            <a:ext cx="274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dirty="0"/>
              <a:t>Bridging business strategy with AI solutions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316733-9E24-FC80-D8F7-12EB8742F730}"/>
              </a:ext>
            </a:extLst>
          </p:cNvPr>
          <p:cNvSpPr txBox="1"/>
          <p:nvPr/>
        </p:nvSpPr>
        <p:spPr>
          <a:xfrm>
            <a:off x="6306871" y="5059725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Combining formal education with real-world AI projects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6F34F7-562F-D5FE-8C54-E1E81671993C}"/>
              </a:ext>
            </a:extLst>
          </p:cNvPr>
          <p:cNvSpPr txBox="1"/>
          <p:nvPr/>
        </p:nvSpPr>
        <p:spPr>
          <a:xfrm>
            <a:off x="11014619" y="5059725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Sharing bi-weekly progress for transparency &amp; growth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98203D-3D7B-4A98-B8C0-1108C935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25" y="-438419"/>
            <a:ext cx="5746827" cy="5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9DB83-5B38-DD6F-1CD9-FCA6CB06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5-Point Star 18">
            <a:extLst>
              <a:ext uri="{FF2B5EF4-FFF2-40B4-BE49-F238E27FC236}">
                <a16:creationId xmlns:a16="http://schemas.microsoft.com/office/drawing/2014/main" id="{F56C4801-9888-10C2-EDBD-BBBE4A2A796F}"/>
              </a:ext>
            </a:extLst>
          </p:cNvPr>
          <p:cNvSpPr/>
          <p:nvPr/>
        </p:nvSpPr>
        <p:spPr>
          <a:xfrm>
            <a:off x="10323680" y="4294141"/>
            <a:ext cx="1463040" cy="146304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1494D7FA-EC35-7114-180E-2042E82F16BF}"/>
              </a:ext>
            </a:extLst>
          </p:cNvPr>
          <p:cNvSpPr/>
          <p:nvPr/>
        </p:nvSpPr>
        <p:spPr>
          <a:xfrm>
            <a:off x="8455023" y="4282421"/>
            <a:ext cx="1463040" cy="146304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Flask with solid fill">
            <a:extLst>
              <a:ext uri="{FF2B5EF4-FFF2-40B4-BE49-F238E27FC236}">
                <a16:creationId xmlns:a16="http://schemas.microsoft.com/office/drawing/2014/main" id="{73B9EBF1-E460-078A-652B-8E54058EB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9611" y="3941078"/>
            <a:ext cx="1645920" cy="164592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6182541-CA07-F605-1240-E156BF3C0C33}"/>
              </a:ext>
            </a:extLst>
          </p:cNvPr>
          <p:cNvSpPr/>
          <p:nvPr/>
        </p:nvSpPr>
        <p:spPr>
          <a:xfrm>
            <a:off x="703540" y="553283"/>
            <a:ext cx="8395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  <a:cs typeface="Mangal" panose="02040503050203030202" pitchFamily="18" charset="0"/>
              </a:rPr>
              <a:t>What's in the Toolbox</a:t>
            </a:r>
            <a:endParaRPr lang="en-US" sz="4400" i="1" dirty="0">
              <a:solidFill>
                <a:schemeClr val="bg1"/>
              </a:solidFill>
              <a:latin typeface="Arial Rounded MT Bold" panose="020F0704030504030204" pitchFamily="34" charset="77"/>
              <a:ea typeface="Arial Unicode MS" panose="020B0604020202020204" pitchFamily="34" charset="-128"/>
              <a:cs typeface="Mangal" panose="02040503050203030202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6FCF30-D1D8-ABC3-CCDB-682D90E8B734}"/>
              </a:ext>
            </a:extLst>
          </p:cNvPr>
          <p:cNvSpPr txBox="1"/>
          <p:nvPr/>
        </p:nvSpPr>
        <p:spPr>
          <a:xfrm>
            <a:off x="5999963" y="2607478"/>
            <a:ext cx="26375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Trained ML algorithm: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Vision AI 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58% accuracy est.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iPhone deployed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997FE3-1383-94E0-D197-379BD6BB67B0}"/>
              </a:ext>
            </a:extLst>
          </p:cNvPr>
          <p:cNvSpPr txBox="1"/>
          <p:nvPr/>
        </p:nvSpPr>
        <p:spPr>
          <a:xfrm>
            <a:off x="554635" y="6128893"/>
            <a:ext cx="2468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Essentials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Google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169E64-8771-58BE-0ED4-37A75E5F5023}"/>
              </a:ext>
            </a:extLst>
          </p:cNvPr>
          <p:cNvSpPr txBox="1"/>
          <p:nvPr/>
        </p:nvSpPr>
        <p:spPr>
          <a:xfrm>
            <a:off x="4262606" y="6128893"/>
            <a:ext cx="2468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Developed Python AI Training Agent – iPhone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Podcast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deployed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697C4D-8F07-4CE9-AC19-57C281414F91}"/>
              </a:ext>
            </a:extLst>
          </p:cNvPr>
          <p:cNvSpPr txBox="1"/>
          <p:nvPr/>
        </p:nvSpPr>
        <p:spPr>
          <a:xfrm>
            <a:off x="1787569" y="1745704"/>
            <a:ext cx="373670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for Business</a:t>
            </a:r>
            <a:endParaRPr lang="en-US" baseline="50000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(Wharton Specialization)</a:t>
            </a:r>
          </a:p>
          <a:p>
            <a:pPr algn="ctr">
              <a:buNone/>
            </a:pP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Certificates Included:</a:t>
            </a:r>
          </a:p>
          <a:p>
            <a:r>
              <a:rPr lang="en-US" sz="1400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- AI Fundamentals (Non-Data Scientists)</a:t>
            </a:r>
          </a:p>
          <a:p>
            <a:pPr marL="125413" indent="-125413">
              <a:buFontTx/>
              <a:buChar char="-"/>
            </a:pPr>
            <a:r>
              <a:rPr lang="en-US" sz="1400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in Marketing and Finance</a:t>
            </a:r>
          </a:p>
          <a:p>
            <a:pPr marL="125413" indent="-125413">
              <a:buFontTx/>
              <a:buChar char="-"/>
            </a:pPr>
            <a:r>
              <a:rPr lang="en-US" sz="1400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in People Management</a:t>
            </a:r>
            <a:endParaRPr lang="en-US" sz="1400" b="1" i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>
              <a:buNone/>
            </a:pPr>
            <a:r>
              <a:rPr lang="en-US" sz="1400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- AI Strategy &amp; Data Governance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4A4FBC6-4A1C-5E6A-CEA3-711C98F02F7D}"/>
              </a:ext>
            </a:extLst>
          </p:cNvPr>
          <p:cNvGrpSpPr/>
          <p:nvPr/>
        </p:nvGrpSpPr>
        <p:grpSpPr>
          <a:xfrm>
            <a:off x="1469035" y="4740689"/>
            <a:ext cx="640080" cy="640080"/>
            <a:chOff x="1469035" y="4238604"/>
            <a:chExt cx="640080" cy="6400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E0C309-5B64-05AD-B386-D66858D359CF}"/>
                </a:ext>
              </a:extLst>
            </p:cNvPr>
            <p:cNvSpPr txBox="1"/>
            <p:nvPr/>
          </p:nvSpPr>
          <p:spPr>
            <a:xfrm>
              <a:off x="14840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1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9CC671A-EF12-6153-E0A7-5F895F7DD682}"/>
                </a:ext>
              </a:extLst>
            </p:cNvPr>
            <p:cNvSpPr/>
            <p:nvPr/>
          </p:nvSpPr>
          <p:spPr>
            <a:xfrm>
              <a:off x="14690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2FF9AA1-1143-C5AD-0D54-DBCF45CB49E5}"/>
              </a:ext>
            </a:extLst>
          </p:cNvPr>
          <p:cNvGrpSpPr/>
          <p:nvPr/>
        </p:nvGrpSpPr>
        <p:grpSpPr>
          <a:xfrm>
            <a:off x="3320185" y="4740689"/>
            <a:ext cx="640080" cy="640080"/>
            <a:chOff x="3320185" y="4238604"/>
            <a:chExt cx="640080" cy="64008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FAB58F-C147-6A3A-3B0D-488209534A42}"/>
                </a:ext>
              </a:extLst>
            </p:cNvPr>
            <p:cNvSpPr txBox="1"/>
            <p:nvPr/>
          </p:nvSpPr>
          <p:spPr>
            <a:xfrm>
              <a:off x="33351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2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EDC69AD9-AE76-2B7E-1EB3-76DA3B0F3380}"/>
                </a:ext>
              </a:extLst>
            </p:cNvPr>
            <p:cNvSpPr/>
            <p:nvPr/>
          </p:nvSpPr>
          <p:spPr>
            <a:xfrm>
              <a:off x="33201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6DFC66-6244-4355-9314-1698EF39BD52}"/>
              </a:ext>
            </a:extLst>
          </p:cNvPr>
          <p:cNvGrpSpPr/>
          <p:nvPr/>
        </p:nvGrpSpPr>
        <p:grpSpPr>
          <a:xfrm>
            <a:off x="5171335" y="4740689"/>
            <a:ext cx="640080" cy="640080"/>
            <a:chOff x="5171335" y="4238604"/>
            <a:chExt cx="640080" cy="6400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A22EF3-226E-CBBF-D8BD-E2A8B2C5B012}"/>
                </a:ext>
              </a:extLst>
            </p:cNvPr>
            <p:cNvSpPr txBox="1"/>
            <p:nvPr/>
          </p:nvSpPr>
          <p:spPr>
            <a:xfrm>
              <a:off x="51863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3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1BA4853-BB62-9399-0F23-FD1059E5FAB4}"/>
                </a:ext>
              </a:extLst>
            </p:cNvPr>
            <p:cNvSpPr/>
            <p:nvPr/>
          </p:nvSpPr>
          <p:spPr>
            <a:xfrm>
              <a:off x="51713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550C67-301D-D328-1A37-DAF5F9DA9D6F}"/>
              </a:ext>
            </a:extLst>
          </p:cNvPr>
          <p:cNvGrpSpPr/>
          <p:nvPr/>
        </p:nvGrpSpPr>
        <p:grpSpPr>
          <a:xfrm>
            <a:off x="7022485" y="4740689"/>
            <a:ext cx="640080" cy="640080"/>
            <a:chOff x="7022485" y="4238604"/>
            <a:chExt cx="640080" cy="6400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5B5A17E-7F9C-CB40-90E3-FCCA8AC43BBC}"/>
                </a:ext>
              </a:extLst>
            </p:cNvPr>
            <p:cNvSpPr txBox="1"/>
            <p:nvPr/>
          </p:nvSpPr>
          <p:spPr>
            <a:xfrm>
              <a:off x="70374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4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1ED7A1-484C-6500-8320-02F1C62E5956}"/>
                </a:ext>
              </a:extLst>
            </p:cNvPr>
            <p:cNvSpPr/>
            <p:nvPr/>
          </p:nvSpPr>
          <p:spPr>
            <a:xfrm>
              <a:off x="70224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3C3BA2C-7E53-7B17-6230-CC4C6840CDBC}"/>
              </a:ext>
            </a:extLst>
          </p:cNvPr>
          <p:cNvGrpSpPr/>
          <p:nvPr/>
        </p:nvGrpSpPr>
        <p:grpSpPr>
          <a:xfrm>
            <a:off x="8873635" y="4740689"/>
            <a:ext cx="640080" cy="640080"/>
            <a:chOff x="8873635" y="4238604"/>
            <a:chExt cx="640080" cy="64008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7CB767-A244-F70B-E657-851054C96F69}"/>
                </a:ext>
              </a:extLst>
            </p:cNvPr>
            <p:cNvSpPr txBox="1"/>
            <p:nvPr/>
          </p:nvSpPr>
          <p:spPr>
            <a:xfrm>
              <a:off x="88886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5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17A2652E-6865-AB69-C9E1-DE6AA65DDC88}"/>
                </a:ext>
              </a:extLst>
            </p:cNvPr>
            <p:cNvSpPr/>
            <p:nvPr/>
          </p:nvSpPr>
          <p:spPr>
            <a:xfrm>
              <a:off x="88736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0099A8-5CF6-9C3D-7DF2-8A09ABA1A35C}"/>
              </a:ext>
            </a:extLst>
          </p:cNvPr>
          <p:cNvGrpSpPr/>
          <p:nvPr/>
        </p:nvGrpSpPr>
        <p:grpSpPr>
          <a:xfrm>
            <a:off x="10724785" y="4740689"/>
            <a:ext cx="640080" cy="640080"/>
            <a:chOff x="10724785" y="4238604"/>
            <a:chExt cx="640080" cy="6400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660CDA1-B2CF-A313-E618-EB8C31E63633}"/>
                </a:ext>
              </a:extLst>
            </p:cNvPr>
            <p:cNvSpPr txBox="1"/>
            <p:nvPr/>
          </p:nvSpPr>
          <p:spPr>
            <a:xfrm>
              <a:off x="107397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6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E3C4D81-D3C2-9902-04A4-D635554D1123}"/>
                </a:ext>
              </a:extLst>
            </p:cNvPr>
            <p:cNvSpPr/>
            <p:nvPr/>
          </p:nvSpPr>
          <p:spPr>
            <a:xfrm>
              <a:off x="107247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E1DF93-745A-4545-5D32-1D49EFA9653C}"/>
              </a:ext>
            </a:extLst>
          </p:cNvPr>
          <p:cNvGrpSpPr/>
          <p:nvPr/>
        </p:nvGrpSpPr>
        <p:grpSpPr>
          <a:xfrm>
            <a:off x="12575936" y="4740689"/>
            <a:ext cx="640080" cy="640080"/>
            <a:chOff x="12575936" y="4488589"/>
            <a:chExt cx="640080" cy="64008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B7B42EC-C45F-06B6-3B08-792F9D4A5153}"/>
                </a:ext>
              </a:extLst>
            </p:cNvPr>
            <p:cNvSpPr txBox="1"/>
            <p:nvPr/>
          </p:nvSpPr>
          <p:spPr>
            <a:xfrm>
              <a:off x="12590927" y="4580284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7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BF5DC1C-9DC1-551A-E26E-AA5F886FAE6E}"/>
                </a:ext>
              </a:extLst>
            </p:cNvPr>
            <p:cNvSpPr/>
            <p:nvPr/>
          </p:nvSpPr>
          <p:spPr>
            <a:xfrm>
              <a:off x="12575936" y="4488589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C519B40-C3EB-1752-8DD2-8BEFFE95B528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347905" y="5060729"/>
            <a:ext cx="112113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165D6E-FB9C-B582-2E62-5C706D401A56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109115" y="50607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C6B349-8F72-98ED-9A2C-312EEB4E2345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3960265" y="50607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5B6EE81-90D0-0DBA-9779-156F7759CC58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5811415" y="50607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D70728-F0E3-3915-36CA-369F04D9A54B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7662565" y="50607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E183CE9-D63F-B800-81A3-30060A43DD92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9513715" y="50607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717064-8938-4896-8480-5D2FFC9F4587}"/>
              </a:ext>
            </a:extLst>
          </p:cNvPr>
          <p:cNvCxnSpPr>
            <a:cxnSpLocks/>
            <a:endCxn id="64" idx="3"/>
          </p:cNvCxnSpPr>
          <p:nvPr/>
        </p:nvCxnSpPr>
        <p:spPr>
          <a:xfrm flipH="1">
            <a:off x="13216016" y="5060729"/>
            <a:ext cx="1066479" cy="0"/>
          </a:xfrm>
          <a:prstGeom prst="line">
            <a:avLst/>
          </a:prstGeom>
          <a:noFill/>
          <a:ln w="38100">
            <a:solidFill>
              <a:srgbClr val="93DBE6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6775422-376D-6508-A012-79CC70BA60CD}"/>
              </a:ext>
            </a:extLst>
          </p:cNvPr>
          <p:cNvCxnSpPr>
            <a:cxnSpLocks/>
          </p:cNvCxnSpPr>
          <p:nvPr/>
        </p:nvCxnSpPr>
        <p:spPr>
          <a:xfrm flipV="1">
            <a:off x="1789075" y="5364353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A655B60-4EDB-DCDF-A381-775D9DDC2041}"/>
              </a:ext>
            </a:extLst>
          </p:cNvPr>
          <p:cNvCxnSpPr>
            <a:cxnSpLocks/>
          </p:cNvCxnSpPr>
          <p:nvPr/>
        </p:nvCxnSpPr>
        <p:spPr>
          <a:xfrm flipV="1">
            <a:off x="5491377" y="5364353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914611D-9DAE-458A-2EC5-B05C56B2F418}"/>
              </a:ext>
            </a:extLst>
          </p:cNvPr>
          <p:cNvCxnSpPr>
            <a:cxnSpLocks/>
          </p:cNvCxnSpPr>
          <p:nvPr/>
        </p:nvCxnSpPr>
        <p:spPr>
          <a:xfrm flipV="1">
            <a:off x="9193677" y="5364353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E17A759-1A77-0093-7FEE-63806B778BC5}"/>
              </a:ext>
            </a:extLst>
          </p:cNvPr>
          <p:cNvCxnSpPr>
            <a:cxnSpLocks/>
          </p:cNvCxnSpPr>
          <p:nvPr/>
        </p:nvCxnSpPr>
        <p:spPr>
          <a:xfrm flipV="1">
            <a:off x="3642881" y="4182670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0226992-81B1-CFD0-8CB9-1D1FC48B0024}"/>
              </a:ext>
            </a:extLst>
          </p:cNvPr>
          <p:cNvCxnSpPr>
            <a:cxnSpLocks/>
          </p:cNvCxnSpPr>
          <p:nvPr/>
        </p:nvCxnSpPr>
        <p:spPr>
          <a:xfrm flipV="1">
            <a:off x="7331112" y="4182670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1592567-7DFC-BF5F-F63B-FE150C5A5159}"/>
              </a:ext>
            </a:extLst>
          </p:cNvPr>
          <p:cNvCxnSpPr>
            <a:cxnSpLocks/>
          </p:cNvCxnSpPr>
          <p:nvPr/>
        </p:nvCxnSpPr>
        <p:spPr>
          <a:xfrm flipV="1">
            <a:off x="11046558" y="4182670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8469BC-D654-D460-FF74-51BA75D27F0D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11364865" y="5060729"/>
            <a:ext cx="1211071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485BB6-1654-7256-F8EB-1A16CB6EF0E8}"/>
              </a:ext>
            </a:extLst>
          </p:cNvPr>
          <p:cNvCxnSpPr>
            <a:cxnSpLocks/>
          </p:cNvCxnSpPr>
          <p:nvPr/>
        </p:nvCxnSpPr>
        <p:spPr>
          <a:xfrm flipV="1">
            <a:off x="12901148" y="5364353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CBC611-AF4D-6A38-89B1-4CE683F5A664}"/>
              </a:ext>
            </a:extLst>
          </p:cNvPr>
          <p:cNvSpPr txBox="1"/>
          <p:nvPr/>
        </p:nvSpPr>
        <p:spPr>
          <a:xfrm>
            <a:off x="11309606" y="6128893"/>
            <a:ext cx="31851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RAG project with Multi-Agent Accuracy Improvement Framework</a:t>
            </a:r>
          </a:p>
          <a:p>
            <a:pPr algn="ctr">
              <a:buNone/>
            </a:pP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in-progress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F2949-CE46-F9E4-AB4F-0470F794F70A}"/>
              </a:ext>
            </a:extLst>
          </p:cNvPr>
          <p:cNvSpPr txBox="1"/>
          <p:nvPr/>
        </p:nvSpPr>
        <p:spPr>
          <a:xfrm>
            <a:off x="7851621" y="6128893"/>
            <a:ext cx="27056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Fundamentals of AI Agents Using RAG and </a:t>
            </a:r>
            <a:r>
              <a:rPr lang="en-US" dirty="0" err="1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LangChain</a:t>
            </a:r>
            <a:endParaRPr lang="en-US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IBM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A5E3C71B-CC53-A252-342E-655CDFCC29C2}"/>
              </a:ext>
            </a:extLst>
          </p:cNvPr>
          <p:cNvSpPr txBox="1"/>
          <p:nvPr/>
        </p:nvSpPr>
        <p:spPr>
          <a:xfrm>
            <a:off x="9448610" y="2884477"/>
            <a:ext cx="31851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PROJECT PORTFOLIO: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Business Applied &amp; Scalable Projects</a:t>
            </a:r>
          </a:p>
          <a:p>
            <a:pPr algn="ctr">
              <a:buNone/>
            </a:pPr>
            <a:r>
              <a:rPr lang="en-US" i="1" dirty="0" err="1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kyledeguire.github.io</a:t>
            </a:r>
            <a:endParaRPr lang="en-US" i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3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70CD62EC-3D5D-EDBD-E2B4-1C64BD56690B}"/>
              </a:ext>
            </a:extLst>
          </p:cNvPr>
          <p:cNvSpPr/>
          <p:nvPr/>
        </p:nvSpPr>
        <p:spPr>
          <a:xfrm>
            <a:off x="703540" y="553283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Sharpening the Tools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71F055-4345-3E61-1107-A3C94185FFCB}"/>
              </a:ext>
            </a:extLst>
          </p:cNvPr>
          <p:cNvGrpSpPr/>
          <p:nvPr/>
        </p:nvGrpSpPr>
        <p:grpSpPr>
          <a:xfrm>
            <a:off x="824270" y="2728593"/>
            <a:ext cx="6120170" cy="2248138"/>
            <a:chOff x="824270" y="2173959"/>
            <a:chExt cx="6120170" cy="224813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CC59E4-51C4-BDCB-C5A7-4BC8FB78E14E}"/>
                </a:ext>
              </a:extLst>
            </p:cNvPr>
            <p:cNvSpPr/>
            <p:nvPr/>
          </p:nvSpPr>
          <p:spPr>
            <a:xfrm>
              <a:off x="82427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65DD9E-1AE5-13B0-672C-6266AF5CD1B8}"/>
                </a:ext>
              </a:extLst>
            </p:cNvPr>
            <p:cNvSpPr/>
            <p:nvPr/>
          </p:nvSpPr>
          <p:spPr>
            <a:xfrm>
              <a:off x="82427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0206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51AE6DC-CFC4-B7F2-7CD4-964FF73D9FEC}"/>
                </a:ext>
              </a:extLst>
            </p:cNvPr>
            <p:cNvSpPr/>
            <p:nvPr/>
          </p:nvSpPr>
          <p:spPr>
            <a:xfrm>
              <a:off x="283605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EFF678-EC27-8599-B432-6E83A688B3B0}"/>
                </a:ext>
              </a:extLst>
            </p:cNvPr>
            <p:cNvSpPr txBox="1"/>
            <p:nvPr/>
          </p:nvSpPr>
          <p:spPr>
            <a:xfrm>
              <a:off x="279108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COURSES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4B247A-C753-9628-0A71-07521D6A96CB}"/>
              </a:ext>
            </a:extLst>
          </p:cNvPr>
          <p:cNvGrpSpPr/>
          <p:nvPr/>
        </p:nvGrpSpPr>
        <p:grpSpPr>
          <a:xfrm>
            <a:off x="7685960" y="2728593"/>
            <a:ext cx="6120170" cy="2248138"/>
            <a:chOff x="7685960" y="2173959"/>
            <a:chExt cx="6120170" cy="224813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AEAC45F-6E73-DFF2-8E83-48042E3D91AC}"/>
                </a:ext>
              </a:extLst>
            </p:cNvPr>
            <p:cNvSpPr/>
            <p:nvPr/>
          </p:nvSpPr>
          <p:spPr>
            <a:xfrm>
              <a:off x="768596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05EAC55-1392-AF84-8A04-0132B512C04D}"/>
                </a:ext>
              </a:extLst>
            </p:cNvPr>
            <p:cNvSpPr/>
            <p:nvPr/>
          </p:nvSpPr>
          <p:spPr>
            <a:xfrm>
              <a:off x="768596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F150857-8EFC-9550-20D8-EED153161C0D}"/>
                </a:ext>
              </a:extLst>
            </p:cNvPr>
            <p:cNvSpPr/>
            <p:nvPr/>
          </p:nvSpPr>
          <p:spPr>
            <a:xfrm>
              <a:off x="969774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801BF3-6103-43DD-DBB1-1CFE3E37C89D}"/>
                </a:ext>
              </a:extLst>
            </p:cNvPr>
            <p:cNvSpPr txBox="1"/>
            <p:nvPr/>
          </p:nvSpPr>
          <p:spPr>
            <a:xfrm>
              <a:off x="965277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3C07CE-2D01-A2C9-B67C-9EB382D96797}"/>
              </a:ext>
            </a:extLst>
          </p:cNvPr>
          <p:cNvGrpSpPr/>
          <p:nvPr/>
        </p:nvGrpSpPr>
        <p:grpSpPr>
          <a:xfrm>
            <a:off x="824270" y="5428179"/>
            <a:ext cx="6120170" cy="2248138"/>
            <a:chOff x="824270" y="2173959"/>
            <a:chExt cx="6120170" cy="224813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57C146B-619C-4C64-29F9-6F8CA51BD2C6}"/>
                </a:ext>
              </a:extLst>
            </p:cNvPr>
            <p:cNvSpPr/>
            <p:nvPr/>
          </p:nvSpPr>
          <p:spPr>
            <a:xfrm>
              <a:off x="82427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89FDDC2-5F13-6652-1E4D-CC07D11EBD37}"/>
                </a:ext>
              </a:extLst>
            </p:cNvPr>
            <p:cNvSpPr/>
            <p:nvPr/>
          </p:nvSpPr>
          <p:spPr>
            <a:xfrm>
              <a:off x="82427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3190C55-CD7B-B8EB-DA4D-C9E8AF0D470F}"/>
                </a:ext>
              </a:extLst>
            </p:cNvPr>
            <p:cNvSpPr/>
            <p:nvPr/>
          </p:nvSpPr>
          <p:spPr>
            <a:xfrm>
              <a:off x="283605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3A1A68-9853-70C5-1A25-14C313594EC3}"/>
                </a:ext>
              </a:extLst>
            </p:cNvPr>
            <p:cNvSpPr txBox="1"/>
            <p:nvPr/>
          </p:nvSpPr>
          <p:spPr>
            <a:xfrm>
              <a:off x="279108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0DCC92-962B-F497-2897-D5D65F754410}"/>
              </a:ext>
            </a:extLst>
          </p:cNvPr>
          <p:cNvGrpSpPr/>
          <p:nvPr/>
        </p:nvGrpSpPr>
        <p:grpSpPr>
          <a:xfrm>
            <a:off x="7685960" y="5428179"/>
            <a:ext cx="6120170" cy="2248138"/>
            <a:chOff x="7685960" y="2173959"/>
            <a:chExt cx="6120170" cy="2248138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1DEAF7E-09EB-6359-6EFF-27478445E385}"/>
                </a:ext>
              </a:extLst>
            </p:cNvPr>
            <p:cNvSpPr/>
            <p:nvPr/>
          </p:nvSpPr>
          <p:spPr>
            <a:xfrm>
              <a:off x="768596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7A76C58-CA27-9A7F-79B5-67073AC455F9}"/>
                </a:ext>
              </a:extLst>
            </p:cNvPr>
            <p:cNvSpPr/>
            <p:nvPr/>
          </p:nvSpPr>
          <p:spPr>
            <a:xfrm>
              <a:off x="768596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F7B4D59-C5DB-5A8E-5DDF-5FCD8719F04F}"/>
                </a:ext>
              </a:extLst>
            </p:cNvPr>
            <p:cNvSpPr/>
            <p:nvPr/>
          </p:nvSpPr>
          <p:spPr>
            <a:xfrm>
              <a:off x="969774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97FFF4-D977-CBE9-B059-4AEDB368C118}"/>
                </a:ext>
              </a:extLst>
            </p:cNvPr>
            <p:cNvSpPr txBox="1"/>
            <p:nvPr/>
          </p:nvSpPr>
          <p:spPr>
            <a:xfrm>
              <a:off x="965277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F9EB073-C234-6121-6933-8ADF4DC33F10}"/>
              </a:ext>
            </a:extLst>
          </p:cNvPr>
          <p:cNvSpPr txBox="1"/>
          <p:nvPr/>
        </p:nvSpPr>
        <p:spPr>
          <a:xfrm>
            <a:off x="7765201" y="3515100"/>
            <a:ext cx="599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4287">
              <a:spcBef>
                <a:spcPts val="600"/>
              </a:spcBef>
              <a:defRPr sz="2400" b="1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</a:lstStyle>
          <a:p>
            <a:r>
              <a:rPr lang="en-US" dirty="0">
                <a:latin typeface="+mn-lt"/>
              </a:rPr>
              <a:t>Getting the right information is critical!</a:t>
            </a:r>
            <a:r>
              <a:rPr lang="en-US" dirty="0"/>
              <a:t> If it retrieves the wrong section, the answer will be wrong no matter how good the AI 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C1BDE-7007-305E-AAD8-3E5C538FB1F7}"/>
              </a:ext>
            </a:extLst>
          </p:cNvPr>
          <p:cNvSpPr txBox="1"/>
          <p:nvPr/>
        </p:nvSpPr>
        <p:spPr>
          <a:xfrm>
            <a:off x="904205" y="6061632"/>
            <a:ext cx="599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4287">
              <a:spcBef>
                <a:spcPts val="600"/>
              </a:spcBef>
              <a:defRPr sz="280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</a:lstStyle>
          <a:p>
            <a:r>
              <a:rPr lang="en-US" sz="2400" b="1" dirty="0"/>
              <a:t>How the information is broken up really matters.</a:t>
            </a:r>
            <a:r>
              <a:rPr lang="en-US" sz="2400" dirty="0"/>
              <a:t>  </a:t>
            </a:r>
            <a:r>
              <a:rPr lang="en-US" sz="2400" b="1" dirty="0">
                <a:latin typeface="+mn-lt"/>
              </a:rPr>
              <a:t>Smarter chunking makes the answers clearer, more accurate, and easier to trust</a:t>
            </a:r>
            <a:endParaRPr lang="en-US" sz="24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DE527CB-36D5-B992-F3BA-056CC587D1BA}"/>
              </a:ext>
            </a:extLst>
          </p:cNvPr>
          <p:cNvSpPr/>
          <p:nvPr/>
        </p:nvSpPr>
        <p:spPr>
          <a:xfrm>
            <a:off x="703540" y="1489294"/>
            <a:ext cx="13462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26163" indent="-6126163"/>
            <a:r>
              <a:rPr lang="en-US" sz="28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   Thoughts on completing IBM’s:  </a:t>
            </a:r>
            <a:r>
              <a:rPr lang="en-US" sz="2800" b="1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Fundamentals of AI Agents Using RAG and </a:t>
            </a:r>
            <a:r>
              <a:rPr lang="en-US" sz="2800" b="1" i="1" dirty="0" err="1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LangChain</a:t>
            </a:r>
            <a:r>
              <a:rPr lang="en-US" sz="2800" b="1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 certificate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04A056A-8338-3AC1-FD6A-916FDFF8D9FE}"/>
              </a:ext>
            </a:extLst>
          </p:cNvPr>
          <p:cNvSpPr/>
          <p:nvPr/>
        </p:nvSpPr>
        <p:spPr>
          <a:xfrm>
            <a:off x="977232" y="3515100"/>
            <a:ext cx="5814245" cy="149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177800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RAG Framework</a:t>
            </a:r>
          </a:p>
          <a:p>
            <a:pPr indent="-177800" algn="l"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Prompt Engineering and </a:t>
            </a:r>
            <a:r>
              <a:rPr lang="en-US" sz="2400" dirty="0" err="1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LangChain</a:t>
            </a:r>
            <a:endParaRPr lang="en-US" sz="2400" dirty="0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03951-D78A-2093-D7FC-79D6A5667DE0}"/>
              </a:ext>
            </a:extLst>
          </p:cNvPr>
          <p:cNvSpPr txBox="1"/>
          <p:nvPr/>
        </p:nvSpPr>
        <p:spPr>
          <a:xfrm>
            <a:off x="7765201" y="6061632"/>
            <a:ext cx="5908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4287">
              <a:spcBef>
                <a:spcPts val="600"/>
              </a:spcBef>
              <a:defRPr sz="2400" b="1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</a:lstStyle>
          <a:p>
            <a:r>
              <a:rPr lang="en-US" dirty="0"/>
              <a:t>The course strengthened my ability to </a:t>
            </a:r>
            <a:r>
              <a:rPr lang="en-US" dirty="0">
                <a:latin typeface="+mn-lt"/>
              </a:rPr>
              <a:t>review outputs critically</a:t>
            </a:r>
            <a:r>
              <a:rPr lang="en-US" dirty="0"/>
              <a:t> and </a:t>
            </a:r>
            <a:r>
              <a:rPr lang="en-US" dirty="0">
                <a:latin typeface="+mn-lt"/>
              </a:rPr>
              <a:t>make targeted adjustments </a:t>
            </a:r>
            <a:r>
              <a:rPr lang="en-US" dirty="0"/>
              <a:t>— something AI doesn’t do.  AI Assisted coding should be </a:t>
            </a:r>
            <a:r>
              <a:rPr lang="en-US" i="1" dirty="0"/>
              <a:t>just that</a:t>
            </a:r>
            <a:r>
              <a:rPr lang="en-US" dirty="0"/>
              <a:t>:  Assisted!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F649-BC6D-9953-92D9-3780FF4B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ED44CF-4502-DF3F-2073-E4CE3F0E1937}"/>
              </a:ext>
            </a:extLst>
          </p:cNvPr>
          <p:cNvSpPr/>
          <p:nvPr/>
        </p:nvSpPr>
        <p:spPr>
          <a:xfrm>
            <a:off x="673556" y="2382855"/>
            <a:ext cx="13321073" cy="1537208"/>
          </a:xfrm>
          <a:prstGeom prst="roundRect">
            <a:avLst>
              <a:gd name="adj" fmla="val 8638"/>
            </a:avLst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60CDC5F-8E5E-B379-7D8C-5FA4E5C09C02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Real world applications help drive home adoption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3D65B2D3-8697-E8F9-1B58-67C3A3CDE42C}"/>
              </a:ext>
            </a:extLst>
          </p:cNvPr>
          <p:cNvSpPr/>
          <p:nvPr/>
        </p:nvSpPr>
        <p:spPr>
          <a:xfrm>
            <a:off x="703540" y="553283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Coming Soon…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194D28-16F4-B861-6EC8-D2399BF9E362}"/>
              </a:ext>
            </a:extLst>
          </p:cNvPr>
          <p:cNvSpPr/>
          <p:nvPr/>
        </p:nvSpPr>
        <p:spPr>
          <a:xfrm>
            <a:off x="673558" y="2897599"/>
            <a:ext cx="13283280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F31275-864B-1F05-412D-E44005023657}"/>
              </a:ext>
            </a:extLst>
          </p:cNvPr>
          <p:cNvCxnSpPr/>
          <p:nvPr/>
        </p:nvCxnSpPr>
        <p:spPr>
          <a:xfrm>
            <a:off x="1603947" y="2897598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9423EA3-0ADA-1D2C-2B05-F13743E9687F}"/>
              </a:ext>
            </a:extLst>
          </p:cNvPr>
          <p:cNvSpPr txBox="1"/>
          <p:nvPr/>
        </p:nvSpPr>
        <p:spPr>
          <a:xfrm>
            <a:off x="1618938" y="2932991"/>
            <a:ext cx="114074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PROBLEM / OPPORTUNITY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Operational teams often spend too much time searching through lengthy circulars to find the approved steps they need. </a:t>
            </a:r>
            <a:r>
              <a:rPr lang="en-US" sz="2000" b="1" dirty="0">
                <a:solidFill>
                  <a:schemeClr val="bg1"/>
                </a:solidFill>
              </a:rPr>
              <a:t>They need highly accurate information quickly</a:t>
            </a:r>
            <a:r>
              <a:rPr lang="en-US" sz="2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2" name="Graphic 11" descr="Lightbulb and gear outline">
            <a:extLst>
              <a:ext uri="{FF2B5EF4-FFF2-40B4-BE49-F238E27FC236}">
                <a16:creationId xmlns:a16="http://schemas.microsoft.com/office/drawing/2014/main" id="{3B5010F2-F563-9075-CE83-98A43A82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416" y="3117023"/>
            <a:ext cx="579665" cy="57966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66A2F46-87EC-A301-69D7-192B281FEEF2}"/>
              </a:ext>
            </a:extLst>
          </p:cNvPr>
          <p:cNvSpPr/>
          <p:nvPr/>
        </p:nvSpPr>
        <p:spPr>
          <a:xfrm>
            <a:off x="673558" y="4144552"/>
            <a:ext cx="13321063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4C07F5-F94B-0F01-9110-FCBB230F775D}"/>
              </a:ext>
            </a:extLst>
          </p:cNvPr>
          <p:cNvCxnSpPr/>
          <p:nvPr/>
        </p:nvCxnSpPr>
        <p:spPr>
          <a:xfrm>
            <a:off x="1603947" y="4129561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680F52B-503F-FCBD-C662-F2CD80ECE5EB}"/>
              </a:ext>
            </a:extLst>
          </p:cNvPr>
          <p:cNvSpPr txBox="1"/>
          <p:nvPr/>
        </p:nvSpPr>
        <p:spPr>
          <a:xfrm>
            <a:off x="1618938" y="4174113"/>
            <a:ext cx="114074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APPROACH / SOLUTION</a:t>
            </a:r>
          </a:p>
          <a:p>
            <a:pPr marL="14287"/>
            <a:r>
              <a:rPr lang="en-US" sz="2000" dirty="0">
                <a:solidFill>
                  <a:schemeClr val="bg1"/>
                </a:solidFill>
              </a:rPr>
              <a:t>Building a RAG system (</a:t>
            </a:r>
            <a:r>
              <a:rPr lang="en-US" sz="2000" i="1" dirty="0" err="1">
                <a:solidFill>
                  <a:schemeClr val="bg1"/>
                </a:solidFill>
              </a:rPr>
              <a:t>LangChain</a:t>
            </a:r>
            <a:r>
              <a:rPr lang="en-US" sz="2000" i="1" dirty="0">
                <a:solidFill>
                  <a:schemeClr val="bg1"/>
                </a:solidFill>
              </a:rPr>
              <a:t> + </a:t>
            </a:r>
            <a:r>
              <a:rPr lang="en-US" sz="2000" i="1" dirty="0" err="1">
                <a:solidFill>
                  <a:schemeClr val="bg1"/>
                </a:solidFill>
              </a:rPr>
              <a:t>ChromaDB</a:t>
            </a:r>
            <a:r>
              <a:rPr lang="en-US" sz="2000" i="1" dirty="0">
                <a:solidFill>
                  <a:schemeClr val="bg1"/>
                </a:solidFill>
              </a:rPr>
              <a:t> + </a:t>
            </a:r>
            <a:r>
              <a:rPr lang="en-US" sz="2000" i="1" dirty="0" err="1">
                <a:solidFill>
                  <a:schemeClr val="bg1"/>
                </a:solidFill>
              </a:rPr>
              <a:t>AutoGen</a:t>
            </a:r>
            <a:r>
              <a:rPr lang="en-US" sz="2000" dirty="0">
                <a:solidFill>
                  <a:schemeClr val="bg1"/>
                </a:solidFill>
              </a:rPr>
              <a:t>) with an </a:t>
            </a:r>
            <a:r>
              <a:rPr lang="en-US" sz="2000" b="1" dirty="0">
                <a:solidFill>
                  <a:schemeClr val="bg1"/>
                </a:solidFill>
              </a:rPr>
              <a:t>accuracy-improvement layer </a:t>
            </a:r>
            <a:r>
              <a:rPr lang="en-US" sz="2000" dirty="0">
                <a:solidFill>
                  <a:schemeClr val="bg1"/>
                </a:solidFill>
              </a:rPr>
              <a:t>that ranks context and reinforces source citation for verifiable, low-cost results</a:t>
            </a:r>
          </a:p>
          <a:p>
            <a:pPr marL="14287"/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14287">
              <a:spcBef>
                <a:spcPts val="600"/>
              </a:spcBef>
            </a:pP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08406F7-6BB8-B1C2-9CBA-D97A42648AA8}"/>
              </a:ext>
            </a:extLst>
          </p:cNvPr>
          <p:cNvSpPr/>
          <p:nvPr/>
        </p:nvSpPr>
        <p:spPr>
          <a:xfrm>
            <a:off x="673558" y="5391505"/>
            <a:ext cx="13321060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C262D8-DDFE-FB2D-006F-8EB7D9C10DC1}"/>
              </a:ext>
            </a:extLst>
          </p:cNvPr>
          <p:cNvCxnSpPr/>
          <p:nvPr/>
        </p:nvCxnSpPr>
        <p:spPr>
          <a:xfrm>
            <a:off x="1603947" y="5376514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777708-848E-68FC-4050-FDFF9869C9DC}"/>
              </a:ext>
            </a:extLst>
          </p:cNvPr>
          <p:cNvSpPr txBox="1"/>
          <p:nvPr/>
        </p:nvSpPr>
        <p:spPr>
          <a:xfrm>
            <a:off x="1618937" y="5419452"/>
            <a:ext cx="114074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DEPLOYMENT / APPLICATION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Local backend with lightweight iPhone PWA frontend for flexible mobile access and testing. Next phase introduces a </a:t>
            </a:r>
            <a:r>
              <a:rPr lang="en-US" sz="2000" b="1" dirty="0">
                <a:solidFill>
                  <a:schemeClr val="bg1"/>
                </a:solidFill>
              </a:rPr>
              <a:t>multi-agent accuracy verification layer</a:t>
            </a:r>
            <a:r>
              <a:rPr lang="en-US" sz="2000" dirty="0">
                <a:solidFill>
                  <a:schemeClr val="bg1"/>
                </a:solidFill>
              </a:rPr>
              <a:t> to cross-validate results before output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58FBC8C-A1A0-1AF6-C552-A5A81E646C6F}"/>
              </a:ext>
            </a:extLst>
          </p:cNvPr>
          <p:cNvSpPr/>
          <p:nvPr/>
        </p:nvSpPr>
        <p:spPr>
          <a:xfrm>
            <a:off x="673558" y="6638458"/>
            <a:ext cx="13321056" cy="1005840"/>
          </a:xfrm>
          <a:prstGeom prst="roundRect">
            <a:avLst>
              <a:gd name="adj" fmla="val 8638"/>
            </a:avLst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EDB9DC8-2D62-AAAC-325C-6EB3A67ED3A8}"/>
              </a:ext>
            </a:extLst>
          </p:cNvPr>
          <p:cNvCxnSpPr/>
          <p:nvPr/>
        </p:nvCxnSpPr>
        <p:spPr>
          <a:xfrm>
            <a:off x="1603947" y="6623467"/>
            <a:ext cx="0" cy="1005840"/>
          </a:xfrm>
          <a:prstGeom prst="line">
            <a:avLst/>
          </a:prstGeom>
          <a:solidFill>
            <a:srgbClr val="0F111C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1567E27-D378-5E7A-BEA7-2E539B56E39B}"/>
              </a:ext>
            </a:extLst>
          </p:cNvPr>
          <p:cNvSpPr txBox="1"/>
          <p:nvPr/>
        </p:nvSpPr>
        <p:spPr>
          <a:xfrm>
            <a:off x="1618937" y="6674705"/>
            <a:ext cx="123379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EXPECTED VALUE / IMPACT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Targeting 94–98% verified accuracy (</a:t>
            </a:r>
            <a:r>
              <a:rPr lang="en-US" sz="2000" i="1" dirty="0">
                <a:solidFill>
                  <a:schemeClr val="bg1"/>
                </a:solidFill>
              </a:rPr>
              <a:t>up from RAG-only 92-97% accuracy</a:t>
            </a:r>
            <a:r>
              <a:rPr lang="en-US" sz="2000" dirty="0">
                <a:solidFill>
                  <a:schemeClr val="bg1"/>
                </a:solidFill>
              </a:rPr>
              <a:t>) and &lt;$20/month cost structure. The goal is a </a:t>
            </a:r>
            <a:r>
              <a:rPr lang="en-US" sz="2000" b="1" dirty="0">
                <a:solidFill>
                  <a:schemeClr val="bg1"/>
                </a:solidFill>
              </a:rPr>
              <a:t>replicable accuracy framework</a:t>
            </a:r>
            <a:r>
              <a:rPr lang="en-US" sz="2000" dirty="0">
                <a:solidFill>
                  <a:schemeClr val="bg1"/>
                </a:solidFill>
              </a:rPr>
              <a:t> adaptable for small enterprises and consulting use cases</a:t>
            </a:r>
          </a:p>
        </p:txBody>
      </p:sp>
      <p:pic>
        <p:nvPicPr>
          <p:cNvPr id="14" name="Graphic 13" descr="Head with gears outline">
            <a:extLst>
              <a:ext uri="{FF2B5EF4-FFF2-40B4-BE49-F238E27FC236}">
                <a16:creationId xmlns:a16="http://schemas.microsoft.com/office/drawing/2014/main" id="{0BCE68AB-ED1B-AEAA-2415-154BFCD1C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964" y="4357639"/>
            <a:ext cx="579665" cy="579665"/>
          </a:xfrm>
          <a:prstGeom prst="rect">
            <a:avLst/>
          </a:prstGeom>
        </p:spPr>
      </p:pic>
      <p:pic>
        <p:nvPicPr>
          <p:cNvPr id="16" name="Graphic 15" descr="Rocket outline">
            <a:extLst>
              <a:ext uri="{FF2B5EF4-FFF2-40B4-BE49-F238E27FC236}">
                <a16:creationId xmlns:a16="http://schemas.microsoft.com/office/drawing/2014/main" id="{53248801-4C5A-E0B0-D483-89BD13962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369" y="5611565"/>
            <a:ext cx="579665" cy="579665"/>
          </a:xfrm>
          <a:prstGeom prst="rect">
            <a:avLst/>
          </a:prstGeom>
        </p:spPr>
      </p:pic>
      <p:pic>
        <p:nvPicPr>
          <p:cNvPr id="18" name="Graphic 17" descr="Bullseye outline">
            <a:extLst>
              <a:ext uri="{FF2B5EF4-FFF2-40B4-BE49-F238E27FC236}">
                <a16:creationId xmlns:a16="http://schemas.microsoft.com/office/drawing/2014/main" id="{8A201F83-F7F1-3A21-BACF-3A096E6C37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920" y="6860587"/>
            <a:ext cx="579665" cy="57966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B6F03F7-1F9C-E0BC-FDCC-36AE40C9C9BE}"/>
              </a:ext>
            </a:extLst>
          </p:cNvPr>
          <p:cNvSpPr txBox="1"/>
          <p:nvPr/>
        </p:nvSpPr>
        <p:spPr>
          <a:xfrm>
            <a:off x="913897" y="2442267"/>
            <a:ext cx="5996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" algn="ctr">
              <a:spcBef>
                <a:spcPts val="600"/>
              </a:spcBef>
            </a:pP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Retrieval-Augmented Generation</a:t>
            </a:r>
            <a:endParaRPr lang="en-US" sz="2000" i="1" baseline="30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28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40F41-BD99-B134-7F92-878B2DA3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5E8CAE99-F21E-DFB7-FBE0-C8354F5F4002}"/>
              </a:ext>
            </a:extLst>
          </p:cNvPr>
          <p:cNvSpPr/>
          <p:nvPr/>
        </p:nvSpPr>
        <p:spPr>
          <a:xfrm>
            <a:off x="703540" y="494765"/>
            <a:ext cx="10404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Using the Tools Responsibly 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85C970E-D99D-C7DD-3100-938E93CF9BA3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Personal AI Philosophies…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CE210-1BB6-045C-2FB7-8A4279EC7986}"/>
              </a:ext>
            </a:extLst>
          </p:cNvPr>
          <p:cNvSpPr txBox="1"/>
          <p:nvPr/>
        </p:nvSpPr>
        <p:spPr>
          <a:xfrm>
            <a:off x="970587" y="4471620"/>
            <a:ext cx="385163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Bias Reductions: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Bias must be actively monitored and reduced over time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Graphic 18" descr="Bar graph with upward trend outline">
            <a:extLst>
              <a:ext uri="{FF2B5EF4-FFF2-40B4-BE49-F238E27FC236}">
                <a16:creationId xmlns:a16="http://schemas.microsoft.com/office/drawing/2014/main" id="{46B4E193-EDD8-7CD3-B37A-1E985CFDD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9329" y="6345451"/>
            <a:ext cx="731520" cy="731520"/>
          </a:xfrm>
          <a:prstGeom prst="rect">
            <a:avLst/>
          </a:prstGeom>
        </p:spPr>
      </p:pic>
      <p:pic>
        <p:nvPicPr>
          <p:cNvPr id="16" name="Graphic 15" descr="Muscular arm outline">
            <a:extLst>
              <a:ext uri="{FF2B5EF4-FFF2-40B4-BE49-F238E27FC236}">
                <a16:creationId xmlns:a16="http://schemas.microsoft.com/office/drawing/2014/main" id="{DA33BF3C-267B-BD19-9F0D-38FBFB3BD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0215" y="2557331"/>
            <a:ext cx="731520" cy="731520"/>
          </a:xfrm>
          <a:prstGeom prst="rect">
            <a:avLst/>
          </a:prstGeom>
        </p:spPr>
      </p:pic>
      <p:pic>
        <p:nvPicPr>
          <p:cNvPr id="26" name="Graphic 25" descr="Tools outline">
            <a:extLst>
              <a:ext uri="{FF2B5EF4-FFF2-40B4-BE49-F238E27FC236}">
                <a16:creationId xmlns:a16="http://schemas.microsoft.com/office/drawing/2014/main" id="{CB2DB4E2-0699-F375-ED59-448270989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8032" y="6345451"/>
            <a:ext cx="731520" cy="731520"/>
          </a:xfrm>
          <a:prstGeom prst="rect">
            <a:avLst/>
          </a:prstGeom>
        </p:spPr>
      </p:pic>
      <p:pic>
        <p:nvPicPr>
          <p:cNvPr id="27" name="Graphic 26" descr="Head with gears outline">
            <a:extLst>
              <a:ext uri="{FF2B5EF4-FFF2-40B4-BE49-F238E27FC236}">
                <a16:creationId xmlns:a16="http://schemas.microsoft.com/office/drawing/2014/main" id="{C994BF68-3514-8C5D-E1A4-7F1EF14826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215" y="4471620"/>
            <a:ext cx="731520" cy="731520"/>
          </a:xfrm>
          <a:prstGeom prst="rect">
            <a:avLst/>
          </a:prstGeom>
        </p:spPr>
      </p:pic>
      <p:pic>
        <p:nvPicPr>
          <p:cNvPr id="28" name="Graphic 27" descr="Shield Tick outline">
            <a:extLst>
              <a:ext uri="{FF2B5EF4-FFF2-40B4-BE49-F238E27FC236}">
                <a16:creationId xmlns:a16="http://schemas.microsoft.com/office/drawing/2014/main" id="{3CFA47A2-87C3-BDB5-C201-64A311E5AC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5645" y="2557331"/>
            <a:ext cx="731520" cy="731520"/>
          </a:xfrm>
          <a:prstGeom prst="rect">
            <a:avLst/>
          </a:prstGeom>
        </p:spPr>
      </p:pic>
      <p:pic>
        <p:nvPicPr>
          <p:cNvPr id="29" name="Graphic 28" descr="Teacher outline">
            <a:extLst>
              <a:ext uri="{FF2B5EF4-FFF2-40B4-BE49-F238E27FC236}">
                <a16:creationId xmlns:a16="http://schemas.microsoft.com/office/drawing/2014/main" id="{8401B7B0-AA54-0187-AF97-F23C4CAB0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65645" y="4471620"/>
            <a:ext cx="731520" cy="731520"/>
          </a:xfrm>
          <a:prstGeom prst="rect">
            <a:avLst/>
          </a:prstGeom>
        </p:spPr>
      </p:pic>
      <p:pic>
        <p:nvPicPr>
          <p:cNvPr id="30" name="Graphic 29" descr="Gymnast: Rings outline">
            <a:extLst>
              <a:ext uri="{FF2B5EF4-FFF2-40B4-BE49-F238E27FC236}">
                <a16:creationId xmlns:a16="http://schemas.microsoft.com/office/drawing/2014/main" id="{2336930E-667C-CEDD-1B16-9581505267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5020" y="4471620"/>
            <a:ext cx="731520" cy="731520"/>
          </a:xfrm>
          <a:prstGeom prst="rect">
            <a:avLst/>
          </a:prstGeom>
        </p:spPr>
      </p:pic>
      <p:pic>
        <p:nvPicPr>
          <p:cNvPr id="32" name="Graphic 31" descr="Aspiration outline">
            <a:extLst>
              <a:ext uri="{FF2B5EF4-FFF2-40B4-BE49-F238E27FC236}">
                <a16:creationId xmlns:a16="http://schemas.microsoft.com/office/drawing/2014/main" id="{D8FD713A-9FD3-52A9-DEAB-88F081C9C4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5020" y="2557331"/>
            <a:ext cx="731520" cy="731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4F226-D508-E873-C85C-4E159A3DBCBB}"/>
              </a:ext>
            </a:extLst>
          </p:cNvPr>
          <p:cNvSpPr txBox="1"/>
          <p:nvPr/>
        </p:nvSpPr>
        <p:spPr>
          <a:xfrm>
            <a:off x="970587" y="2431517"/>
            <a:ext cx="39319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Strategic Focus: 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AI solutions succeed when strategy and technical execution are aligned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    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228D0-514B-AA3B-FB9E-AF84C5218198}"/>
              </a:ext>
            </a:extLst>
          </p:cNvPr>
          <p:cNvSpPr txBox="1"/>
          <p:nvPr/>
        </p:nvSpPr>
        <p:spPr>
          <a:xfrm>
            <a:off x="5611432" y="2431517"/>
            <a:ext cx="39319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AI Enablement: 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Widespread organizational AI adoption can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supercharge productivity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AEBDB-52F8-5AA1-19E8-53F048E7B2A5}"/>
              </a:ext>
            </a:extLst>
          </p:cNvPr>
          <p:cNvSpPr txBox="1"/>
          <p:nvPr/>
        </p:nvSpPr>
        <p:spPr>
          <a:xfrm>
            <a:off x="10533636" y="2431517"/>
            <a:ext cx="39319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Privacy/Security: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Data privacy and security are non-negotiable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    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835EC-D26C-BC5D-041C-D86AF2B9FC2C}"/>
              </a:ext>
            </a:extLst>
          </p:cNvPr>
          <p:cNvSpPr txBox="1"/>
          <p:nvPr/>
        </p:nvSpPr>
        <p:spPr>
          <a:xfrm>
            <a:off x="5611432" y="4471620"/>
            <a:ext cx="403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Human In The Loop: 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Human judgment is essential for reviewing/correcting AI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2BF90-4F59-A840-7F6F-EDAA2752AAF3}"/>
              </a:ext>
            </a:extLst>
          </p:cNvPr>
          <p:cNvSpPr txBox="1"/>
          <p:nvPr/>
        </p:nvSpPr>
        <p:spPr>
          <a:xfrm>
            <a:off x="8269551" y="6285354"/>
            <a:ext cx="4031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AI Is Only One Tool: 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AI is a growing part of the toolbox, but it’s not the only tool:  choose it when it’s the right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C8C8E-B3D6-964D-69EB-E52FE158E2C4}"/>
              </a:ext>
            </a:extLst>
          </p:cNvPr>
          <p:cNvSpPr txBox="1"/>
          <p:nvPr/>
        </p:nvSpPr>
        <p:spPr>
          <a:xfrm>
            <a:off x="10533636" y="4471620"/>
            <a:ext cx="393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Explainable AI: 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Many outputs need to be understandable and explainable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05E76-D702-BA81-6FE6-96C8B5E0E01C}"/>
              </a:ext>
            </a:extLst>
          </p:cNvPr>
          <p:cNvSpPr txBox="1"/>
          <p:nvPr/>
        </p:nvSpPr>
        <p:spPr>
          <a:xfrm>
            <a:off x="3059723" y="6285354"/>
            <a:ext cx="3931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</a:rPr>
              <a:t>ROI Focused, Not What’s Hot: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AI is most valuable when it improves real work, not just adds novelty</a:t>
            </a:r>
          </a:p>
        </p:txBody>
      </p:sp>
    </p:spTree>
    <p:extLst>
      <p:ext uri="{BB962C8B-B14F-4D97-AF65-F5344CB8AC3E}">
        <p14:creationId xmlns:p14="http://schemas.microsoft.com/office/powerpoint/2010/main" val="31806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666</Words>
  <Application>Microsoft Macintosh PowerPoint</Application>
  <PresentationFormat>Custom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Geist</vt:lpstr>
      <vt:lpstr>Geist Bold</vt:lpstr>
      <vt:lpstr>Arial</vt:lpstr>
      <vt:lpstr>Arial Rounded MT Bold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kyle deguire</cp:lastModifiedBy>
  <cp:revision>23</cp:revision>
  <dcterms:created xsi:type="dcterms:W3CDTF">2025-09-30T16:20:54Z</dcterms:created>
  <dcterms:modified xsi:type="dcterms:W3CDTF">2025-11-14T04:31:18Z</dcterms:modified>
</cp:coreProperties>
</file>